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1B8ABB09-4A1D-463E-8065-109CC2B7EFAA}" type="datetimeFigureOut">
              <a:rPr lang="ar-SA" smtClean="0"/>
              <a:pPr/>
              <a:t>26/02/1440</a:t>
            </a:fld>
            <a:endParaRPr lang="ar-SA"/>
          </a:p>
        </p:txBody>
      </p:sp>
      <p:sp>
        <p:nvSpPr>
          <p:cNvPr id="19" name="عنصر نائب للتذييل 18"/>
          <p:cNvSpPr>
            <a:spLocks noGrp="1"/>
          </p:cNvSpPr>
          <p:nvPr>
            <p:ph type="ftr" sz="quarter" idx="11"/>
          </p:nvPr>
        </p:nvSpPr>
        <p:spPr/>
        <p:txBody>
          <a:bodyPr/>
          <a:lstStyle/>
          <a:p>
            <a:endParaRPr lang="ar-SA"/>
          </a:p>
        </p:txBody>
      </p:sp>
      <p:sp>
        <p:nvSpPr>
          <p:cNvPr id="27" name="عنصر نائب لرقم الشريحة 26"/>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26/02/1440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26/02/1440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26/02/1440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26/02/1440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26/02/1440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26/02/1440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26/02/1440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26/02/1440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26/02/1440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26/02/1440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077200" y="6356350"/>
            <a:ext cx="609600" cy="365125"/>
          </a:xfrm>
        </p:spPr>
        <p:txBody>
          <a:bodyPr/>
          <a:lstStyle/>
          <a:p>
            <a:fld id="{0B34F065-1154-456A-91E3-76DE8E75E17B}" type="slidenum">
              <a:rPr lang="ar-SA" smtClean="0"/>
              <a:pPr/>
              <a:t>‹#›</a:t>
            </a:fld>
            <a:endParaRPr lang="ar-SA"/>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pPr/>
              <a:t>26/02/1440</a:t>
            </a:fld>
            <a:endParaRPr lang="ar-SA"/>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pPr/>
              <a:t>‹#›</a:t>
            </a:fld>
            <a:endParaRPr lang="ar-SA"/>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pPr algn="ctr"/>
            <a:r>
              <a:rPr lang="en-US" sz="7200" dirty="0" smtClean="0">
                <a:solidFill>
                  <a:srgbClr val="FF0000"/>
                </a:solidFill>
              </a:rPr>
              <a:t>Chapter 1</a:t>
            </a:r>
            <a:endParaRPr lang="en-US" sz="7200" dirty="0">
              <a:solidFill>
                <a:srgbClr val="FF0000"/>
              </a:solidFill>
            </a:endParaRPr>
          </a:p>
        </p:txBody>
      </p:sp>
      <p:sp>
        <p:nvSpPr>
          <p:cNvPr id="3" name="عنوان فرعي 2"/>
          <p:cNvSpPr>
            <a:spLocks noGrp="1"/>
          </p:cNvSpPr>
          <p:nvPr>
            <p:ph type="subTitle" idx="1"/>
          </p:nvPr>
        </p:nvSpPr>
        <p:spPr>
          <a:xfrm>
            <a:off x="533400" y="3228536"/>
            <a:ext cx="7854696" cy="3129422"/>
          </a:xfrm>
        </p:spPr>
        <p:txBody>
          <a:bodyPr>
            <a:normAutofit fontScale="85000" lnSpcReduction="20000"/>
          </a:bodyPr>
          <a:lstStyle/>
          <a:p>
            <a:pPr algn="ctr"/>
            <a:endParaRPr lang="en-US" sz="4800" dirty="0" smtClean="0">
              <a:solidFill>
                <a:schemeClr val="tx2">
                  <a:lumMod val="10000"/>
                </a:schemeClr>
              </a:solidFill>
            </a:endParaRPr>
          </a:p>
          <a:p>
            <a:pPr algn="ctr"/>
            <a:r>
              <a:rPr lang="en-US" sz="4800" b="1" dirty="0" smtClean="0">
                <a:solidFill>
                  <a:schemeClr val="tx2">
                    <a:lumMod val="10000"/>
                  </a:schemeClr>
                </a:solidFill>
              </a:rPr>
              <a:t>Computer sciences</a:t>
            </a:r>
          </a:p>
          <a:p>
            <a:endParaRPr lang="ar-IQ" sz="4800" b="1" dirty="0" smtClean="0">
              <a:solidFill>
                <a:schemeClr val="tx2">
                  <a:lumMod val="10000"/>
                </a:schemeClr>
              </a:solidFill>
            </a:endParaRPr>
          </a:p>
          <a:p>
            <a:r>
              <a:rPr lang="ar-IQ"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أعداد:م.</a:t>
            </a:r>
            <a:r>
              <a:rPr lang="ar-IQ"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م</a:t>
            </a:r>
            <a:r>
              <a:rPr lang="ar-IQ"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أحمد عبد الإله العاشور</a:t>
            </a:r>
          </a:p>
          <a:p>
            <a:r>
              <a:rPr lang="ar-IQ"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كلية الصيدلة-جامعة البصرة</a:t>
            </a:r>
            <a:endPar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en-US" sz="4800" b="1" dirty="0" smtClean="0">
              <a:solidFill>
                <a:schemeClr val="tx2">
                  <a:lumMod val="10000"/>
                </a:schemeClr>
              </a:solidFill>
            </a:endParaRPr>
          </a:p>
          <a:p>
            <a:pPr algn="ctr"/>
            <a:endParaRPr lang="en-US" sz="4800" dirty="0">
              <a:solidFill>
                <a:schemeClr val="tx2">
                  <a:lumMod val="1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4400" b="1" dirty="0" smtClean="0">
                <a:solidFill>
                  <a:srgbClr val="FF0000"/>
                </a:solidFill>
              </a:rPr>
              <a:t> Major Parts of the Computer</a:t>
            </a:r>
            <a:endParaRPr lang="en-US" sz="4400" dirty="0">
              <a:solidFill>
                <a:srgbClr val="FF0000"/>
              </a:solidFill>
            </a:endParaRPr>
          </a:p>
        </p:txBody>
      </p:sp>
      <p:sp>
        <p:nvSpPr>
          <p:cNvPr id="3" name="عنصر نائب للمحتوى 2"/>
          <p:cNvSpPr>
            <a:spLocks noGrp="1"/>
          </p:cNvSpPr>
          <p:nvPr>
            <p:ph idx="1"/>
          </p:nvPr>
        </p:nvSpPr>
        <p:spPr/>
        <p:txBody>
          <a:bodyPr/>
          <a:lstStyle/>
          <a:p>
            <a:pPr>
              <a:buNone/>
            </a:pPr>
            <a:r>
              <a:rPr lang="en-US" sz="3200" b="1" dirty="0" smtClean="0"/>
              <a:t>The computer consists of 7 main parts:</a:t>
            </a:r>
          </a:p>
          <a:p>
            <a:pPr lvl="0">
              <a:buNone/>
            </a:pPr>
            <a:r>
              <a:rPr lang="en-US" dirty="0" smtClean="0"/>
              <a:t>1-Motherboard</a:t>
            </a:r>
          </a:p>
          <a:p>
            <a:pPr lvl="0">
              <a:buNone/>
            </a:pPr>
            <a:r>
              <a:rPr lang="en-US" dirty="0" smtClean="0"/>
              <a:t>2-CPU</a:t>
            </a:r>
          </a:p>
          <a:p>
            <a:pPr lvl="0">
              <a:buNone/>
            </a:pPr>
            <a:r>
              <a:rPr lang="en-US" dirty="0" smtClean="0"/>
              <a:t>3-RAM(Random-access memory)</a:t>
            </a:r>
          </a:p>
          <a:p>
            <a:pPr lvl="0">
              <a:buNone/>
            </a:pPr>
            <a:r>
              <a:rPr lang="en-US" dirty="0" smtClean="0"/>
              <a:t>4-Hard Drive</a:t>
            </a:r>
          </a:p>
          <a:p>
            <a:pPr lvl="0">
              <a:buNone/>
            </a:pPr>
            <a:r>
              <a:rPr lang="en-US" dirty="0" smtClean="0"/>
              <a:t>5-Optical Drive or CD Drive</a:t>
            </a:r>
          </a:p>
          <a:p>
            <a:pPr lvl="0">
              <a:buNone/>
            </a:pPr>
            <a:r>
              <a:rPr lang="en-US" dirty="0" smtClean="0"/>
              <a:t>6-Video Card</a:t>
            </a:r>
          </a:p>
          <a:p>
            <a:pPr lvl="0">
              <a:buNone/>
            </a:pPr>
            <a:r>
              <a:rPr lang="en-US" dirty="0" smtClean="0"/>
              <a:t>7-Power Supply</a:t>
            </a: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1-Motherboard</a:t>
            </a:r>
            <a:endParaRPr lang="en-US" dirty="0">
              <a:solidFill>
                <a:srgbClr val="FF0000"/>
              </a:solidFill>
            </a:endParaRPr>
          </a:p>
        </p:txBody>
      </p:sp>
      <p:sp>
        <p:nvSpPr>
          <p:cNvPr id="7170" name="Rectangle 2"/>
          <p:cNvSpPr>
            <a:spLocks noGrp="1" noChangeArrowheads="1"/>
          </p:cNvSpPr>
          <p:nvPr>
            <p:ph idx="1"/>
          </p:nvPr>
        </p:nvSpPr>
        <p:spPr bwMode="auto">
          <a:xfrm>
            <a:off x="500034" y="2000240"/>
            <a:ext cx="8429683"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indent="0" algn="just" fontAlgn="base">
              <a:spcBef>
                <a:spcPct val="0"/>
              </a:spcBef>
              <a:spcAft>
                <a:spcPct val="0"/>
              </a:spcAft>
              <a:buClrTx/>
              <a:buSzTx/>
              <a:buNone/>
            </a:pPr>
            <a:r>
              <a:rPr lang="en-US" sz="2800" dirty="0" smtClean="0">
                <a:latin typeface="Times New Roman" pitchFamily="18" charset="0"/>
                <a:ea typeface="Times New Roman" pitchFamily="18" charset="0"/>
                <a:cs typeface="Times New Roman" pitchFamily="18" charset="0"/>
              </a:rPr>
              <a:t>A motherboard ( the main board logic board) is the main printed circuit board (PCB) found in general purpose microcomputers and other expandable systems.</a:t>
            </a:r>
            <a:endParaRPr lang="en-US" sz="28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صورة 6" descr="C:\Users\A_J_J\Desktop\bigmb.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4415" y="3357562"/>
            <a:ext cx="7929586" cy="350043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lvl="0"/>
            <a:r>
              <a:rPr lang="en-US" b="1" dirty="0" smtClean="0">
                <a:solidFill>
                  <a:srgbClr val="FF0000"/>
                </a:solidFill>
              </a:rPr>
              <a:t>2-CPU(central processing unit)</a:t>
            </a:r>
            <a:endParaRPr lang="en-US" b="1" dirty="0">
              <a:solidFill>
                <a:srgbClr val="FF0000"/>
              </a:solidFill>
            </a:endParaRPr>
          </a:p>
        </p:txBody>
      </p:sp>
      <p:pic>
        <p:nvPicPr>
          <p:cNvPr id="4" name="عنصر نائب للمحتوى 3" descr="C:\Users\A_J_J\Desktop\download (2).jpg"/>
          <p:cNvPicPr>
            <a:picLocks noGrp="1"/>
          </p:cNvPicPr>
          <p:nvPr>
            <p:ph idx="1"/>
          </p:nvPr>
        </p:nvPicPr>
        <p:blipFill>
          <a:blip r:embed="rId2"/>
          <a:srcRect/>
          <a:stretch>
            <a:fillRect/>
          </a:stretch>
        </p:blipFill>
        <p:spPr bwMode="auto">
          <a:xfrm>
            <a:off x="5286380" y="3071810"/>
            <a:ext cx="3571900" cy="3786190"/>
          </a:xfrm>
          <a:prstGeom prst="rect">
            <a:avLst/>
          </a:prstGeom>
          <a:noFill/>
          <a:ln w="9525">
            <a:noFill/>
            <a:miter lim="800000"/>
            <a:headEnd/>
            <a:tailEnd/>
          </a:ln>
        </p:spPr>
      </p:pic>
      <p:sp>
        <p:nvSpPr>
          <p:cNvPr id="6145" name="Rectangle 1"/>
          <p:cNvSpPr>
            <a:spLocks noChangeArrowheads="1"/>
          </p:cNvSpPr>
          <p:nvPr/>
        </p:nvSpPr>
        <p:spPr bwMode="auto">
          <a:xfrm>
            <a:off x="0" y="1928802"/>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central processing unit (CPU) is the electronic circuitry within a computer that carries out the instructions of a computer program by performing the basic arithmetic, logical, control and input/output (I/O) operations specified by the instructions.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lvl="0"/>
            <a:r>
              <a:rPr lang="en-US" sz="4500" b="1" dirty="0" smtClean="0">
                <a:solidFill>
                  <a:srgbClr val="FF0000"/>
                </a:solidFill>
              </a:rPr>
              <a:t>3-RAM(Random-access memory)</a:t>
            </a:r>
            <a:endParaRPr lang="en-US" sz="4500" b="1" dirty="0">
              <a:solidFill>
                <a:srgbClr val="FF0000"/>
              </a:solidFill>
            </a:endParaRPr>
          </a:p>
        </p:txBody>
      </p:sp>
      <p:pic>
        <p:nvPicPr>
          <p:cNvPr id="4" name="عنصر نائب للمحتوى 3" descr="C:\Users\A_J_J\Desktop\download (4).jpg"/>
          <p:cNvPicPr>
            <a:picLocks noGrp="1"/>
          </p:cNvPicPr>
          <p:nvPr>
            <p:ph idx="1"/>
          </p:nvPr>
        </p:nvPicPr>
        <p:blipFill>
          <a:blip r:embed="rId2"/>
          <a:srcRect/>
          <a:stretch>
            <a:fillRect/>
          </a:stretch>
        </p:blipFill>
        <p:spPr bwMode="auto">
          <a:xfrm>
            <a:off x="4714876" y="2714620"/>
            <a:ext cx="4143404" cy="3786214"/>
          </a:xfrm>
          <a:prstGeom prst="rect">
            <a:avLst/>
          </a:prstGeom>
          <a:noFill/>
          <a:ln w="9525">
            <a:noFill/>
            <a:miter lim="800000"/>
            <a:headEnd/>
            <a:tailEnd/>
          </a:ln>
        </p:spPr>
      </p:pic>
      <p:sp>
        <p:nvSpPr>
          <p:cNvPr id="5" name="مستطيل 4"/>
          <p:cNvSpPr/>
          <p:nvPr/>
        </p:nvSpPr>
        <p:spPr>
          <a:xfrm>
            <a:off x="714348" y="1928802"/>
            <a:ext cx="8143932" cy="830997"/>
          </a:xfrm>
          <a:prstGeom prst="rect">
            <a:avLst/>
          </a:prstGeom>
        </p:spPr>
        <p:txBody>
          <a:bodyPr wrap="square">
            <a:spAutoFit/>
          </a:bodyPr>
          <a:lstStyle/>
          <a:p>
            <a:pPr algn="just" rtl="0"/>
            <a:r>
              <a:rPr lang="en-US" sz="2400" dirty="0" smtClean="0">
                <a:latin typeface="Times New Roman" pitchFamily="18" charset="0"/>
                <a:cs typeface="Times New Roman" pitchFamily="18" charset="0"/>
              </a:rPr>
              <a:t>Is a form of computer data storage which stores frequently used program instructions to increase the general speed of a system</a:t>
            </a:r>
            <a:endParaRPr lang="en-US" sz="2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lvl="0"/>
            <a:r>
              <a:rPr lang="en-US" b="1" dirty="0" smtClean="0">
                <a:solidFill>
                  <a:srgbClr val="FF0000"/>
                </a:solidFill>
              </a:rPr>
              <a:t>4-Hard Drive</a:t>
            </a:r>
            <a:endParaRPr lang="en-US" dirty="0">
              <a:solidFill>
                <a:srgbClr val="FF0000"/>
              </a:solidFill>
            </a:endParaRPr>
          </a:p>
        </p:txBody>
      </p:sp>
      <p:sp>
        <p:nvSpPr>
          <p:cNvPr id="5" name="عنصر نائب للمحتوى 4"/>
          <p:cNvSpPr>
            <a:spLocks noGrp="1"/>
          </p:cNvSpPr>
          <p:nvPr>
            <p:ph idx="1"/>
          </p:nvPr>
        </p:nvSpPr>
        <p:spPr/>
        <p:txBody>
          <a:bodyPr/>
          <a:lstStyle/>
          <a:p>
            <a:pPr algn="just"/>
            <a:r>
              <a:rPr lang="en-US" dirty="0" smtClean="0"/>
              <a:t>A hard disk drive (HDD), hard disk, hard drive or fixed disk is a data storage device that uses magnetic storage to store and retrieve digital information using one or more rigid rapidly rotating disks (platters) coated with magnetic material.</a:t>
            </a:r>
          </a:p>
          <a:p>
            <a:pPr algn="just"/>
            <a:endParaRPr lang="en-US" dirty="0"/>
          </a:p>
        </p:txBody>
      </p:sp>
      <p:pic>
        <p:nvPicPr>
          <p:cNvPr id="6" name="صورة 5" descr="Image result for Hard disk"/>
          <p:cNvPicPr/>
          <p:nvPr/>
        </p:nvPicPr>
        <p:blipFill>
          <a:blip r:embed="rId2"/>
          <a:srcRect/>
          <a:stretch>
            <a:fillRect/>
          </a:stretch>
        </p:blipFill>
        <p:spPr bwMode="auto">
          <a:xfrm>
            <a:off x="3714744" y="3929066"/>
            <a:ext cx="4357718" cy="264320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lvl="0"/>
            <a:r>
              <a:rPr lang="en-US" b="1" dirty="0" smtClean="0">
                <a:solidFill>
                  <a:srgbClr val="FF0000"/>
                </a:solidFill>
              </a:rPr>
              <a:t>5-Optical Drive or CD Drive</a:t>
            </a:r>
            <a:endParaRPr lang="en-US" dirty="0">
              <a:solidFill>
                <a:srgbClr val="FF0000"/>
              </a:solidFill>
            </a:endParaRPr>
          </a:p>
        </p:txBody>
      </p:sp>
      <p:pic>
        <p:nvPicPr>
          <p:cNvPr id="4" name="عنصر نائب للمحتوى 3" descr="C:\Users\A_J_J\Desktop\download (1).jpg"/>
          <p:cNvPicPr>
            <a:picLocks noGrp="1"/>
          </p:cNvPicPr>
          <p:nvPr>
            <p:ph idx="1"/>
          </p:nvPr>
        </p:nvPicPr>
        <p:blipFill>
          <a:blip r:embed="rId2"/>
          <a:srcRect/>
          <a:stretch>
            <a:fillRect/>
          </a:stretch>
        </p:blipFill>
        <p:spPr bwMode="auto">
          <a:xfrm>
            <a:off x="4857752" y="4000504"/>
            <a:ext cx="4071966" cy="2714644"/>
          </a:xfrm>
          <a:prstGeom prst="rect">
            <a:avLst/>
          </a:prstGeom>
          <a:noFill/>
          <a:ln w="9525">
            <a:noFill/>
            <a:miter lim="800000"/>
            <a:headEnd/>
            <a:tailEnd/>
          </a:ln>
        </p:spPr>
      </p:pic>
      <p:sp>
        <p:nvSpPr>
          <p:cNvPr id="5" name="مستطيل 4"/>
          <p:cNvSpPr/>
          <p:nvPr/>
        </p:nvSpPr>
        <p:spPr>
          <a:xfrm>
            <a:off x="642910" y="2000241"/>
            <a:ext cx="8215370" cy="2554545"/>
          </a:xfrm>
          <a:prstGeom prst="rect">
            <a:avLst/>
          </a:prstGeom>
        </p:spPr>
        <p:txBody>
          <a:bodyPr wrap="square">
            <a:spAutoFit/>
          </a:bodyPr>
          <a:lstStyle/>
          <a:p>
            <a:pPr algn="just"/>
            <a:r>
              <a:rPr lang="en-US" sz="3200" dirty="0" smtClean="0"/>
              <a:t>In</a:t>
            </a:r>
            <a:r>
              <a:rPr lang="en-US" dirty="0" smtClean="0"/>
              <a:t> </a:t>
            </a:r>
            <a:r>
              <a:rPr lang="en-US" sz="3200" dirty="0" smtClean="0"/>
              <a:t>computing, is a disk drive that uses laser light or electromagnetic waves within or near the visible light spectrum as part of the process of reading or writing data to or from optical discs</a:t>
            </a:r>
            <a:r>
              <a:rPr lang="en-US" dirty="0" smtClean="0"/>
              <a: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lvl="0"/>
            <a:r>
              <a:rPr lang="en-US" b="1" dirty="0" smtClean="0">
                <a:solidFill>
                  <a:srgbClr val="FF0000"/>
                </a:solidFill>
              </a:rPr>
              <a:t>6-Video Card</a:t>
            </a:r>
            <a:endParaRPr lang="en-US" dirty="0">
              <a:solidFill>
                <a:srgbClr val="FF0000"/>
              </a:solidFill>
            </a:endParaRPr>
          </a:p>
        </p:txBody>
      </p:sp>
      <p:pic>
        <p:nvPicPr>
          <p:cNvPr id="4" name="عنصر نائب للمحتوى 3" descr="C:\Users\A_J_J\Desktop\images.jpg"/>
          <p:cNvPicPr>
            <a:picLocks noGrp="1"/>
          </p:cNvPicPr>
          <p:nvPr>
            <p:ph idx="1"/>
          </p:nvPr>
        </p:nvPicPr>
        <p:blipFill>
          <a:blip r:embed="rId2"/>
          <a:srcRect/>
          <a:stretch>
            <a:fillRect/>
          </a:stretch>
        </p:blipFill>
        <p:spPr bwMode="auto">
          <a:xfrm>
            <a:off x="4714876" y="4286256"/>
            <a:ext cx="4143404" cy="2571744"/>
          </a:xfrm>
          <a:prstGeom prst="rect">
            <a:avLst/>
          </a:prstGeom>
          <a:noFill/>
          <a:ln w="9525">
            <a:noFill/>
            <a:miter lim="800000"/>
            <a:headEnd/>
            <a:tailEnd/>
          </a:ln>
        </p:spPr>
      </p:pic>
      <p:sp>
        <p:nvSpPr>
          <p:cNvPr id="5" name="مستطيل 4"/>
          <p:cNvSpPr/>
          <p:nvPr/>
        </p:nvSpPr>
        <p:spPr>
          <a:xfrm>
            <a:off x="500034" y="1857364"/>
            <a:ext cx="8643966" cy="1815882"/>
          </a:xfrm>
          <a:prstGeom prst="rect">
            <a:avLst/>
          </a:prstGeom>
        </p:spPr>
        <p:txBody>
          <a:bodyPr wrap="square">
            <a:spAutoFit/>
          </a:bodyPr>
          <a:lstStyle/>
          <a:p>
            <a:pPr algn="just" rtl="0"/>
            <a:r>
              <a:rPr lang="en-US" sz="2800" dirty="0" smtClean="0"/>
              <a:t>A video card (also called a display card, graphics card, display adapter or graphics adapter) is an expansion card which generates a feed of output images to a display (such as a computer monitor). </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lvl="0"/>
            <a:r>
              <a:rPr lang="en-US" b="1" dirty="0" smtClean="0">
                <a:solidFill>
                  <a:srgbClr val="FF0000"/>
                </a:solidFill>
              </a:rPr>
              <a:t>7-Power Supply</a:t>
            </a:r>
            <a:endParaRPr lang="en-US" dirty="0">
              <a:solidFill>
                <a:srgbClr val="FF0000"/>
              </a:solidFill>
            </a:endParaRPr>
          </a:p>
        </p:txBody>
      </p:sp>
      <p:pic>
        <p:nvPicPr>
          <p:cNvPr id="4" name="عنصر نائب للمحتوى 3" descr="Image result for Power Supply"/>
          <p:cNvPicPr>
            <a:picLocks noGrp="1"/>
          </p:cNvPicPr>
          <p:nvPr>
            <p:ph idx="1"/>
          </p:nvPr>
        </p:nvPicPr>
        <p:blipFill>
          <a:blip r:embed="rId2"/>
          <a:srcRect/>
          <a:stretch>
            <a:fillRect/>
          </a:stretch>
        </p:blipFill>
        <p:spPr bwMode="auto">
          <a:xfrm>
            <a:off x="3571868" y="2786059"/>
            <a:ext cx="4657732" cy="3401222"/>
          </a:xfrm>
          <a:prstGeom prst="rect">
            <a:avLst/>
          </a:prstGeom>
          <a:noFill/>
          <a:ln w="9525">
            <a:noFill/>
            <a:miter lim="800000"/>
            <a:headEnd/>
            <a:tailEnd/>
          </a:ln>
        </p:spPr>
      </p:pic>
      <p:sp>
        <p:nvSpPr>
          <p:cNvPr id="5" name="مستطيل 4"/>
          <p:cNvSpPr/>
          <p:nvPr/>
        </p:nvSpPr>
        <p:spPr>
          <a:xfrm>
            <a:off x="714348" y="1857365"/>
            <a:ext cx="8215370" cy="830997"/>
          </a:xfrm>
          <a:prstGeom prst="rect">
            <a:avLst/>
          </a:prstGeom>
        </p:spPr>
        <p:txBody>
          <a:bodyPr wrap="square">
            <a:spAutoFit/>
          </a:bodyPr>
          <a:lstStyle/>
          <a:p>
            <a:pPr algn="just" rtl="0"/>
            <a:r>
              <a:rPr lang="en-US" sz="2400" dirty="0" smtClean="0"/>
              <a:t>Also called a power supply unit or PSU, the component that supplies power to a computer. </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smtClean="0">
                <a:solidFill>
                  <a:srgbClr val="FF0000"/>
                </a:solidFill>
              </a:rPr>
              <a:t> </a:t>
            </a:r>
            <a:r>
              <a:rPr lang="en-US" sz="2800" b="1" dirty="0" smtClean="0">
                <a:solidFill>
                  <a:srgbClr val="FF0000"/>
                </a:solidFill>
              </a:rPr>
              <a:t>Computer Perform Three Mean Operations: -</a:t>
            </a:r>
            <a:r>
              <a:rPr lang="en-US" sz="2800" dirty="0" smtClean="0">
                <a:solidFill>
                  <a:srgbClr val="FF0000"/>
                </a:solidFill>
              </a:rPr>
              <a:t/>
            </a:r>
            <a:br>
              <a:rPr lang="en-US" sz="2800" dirty="0" smtClean="0">
                <a:solidFill>
                  <a:srgbClr val="FF0000"/>
                </a:solidFill>
              </a:rPr>
            </a:br>
            <a:endParaRPr lang="en-US" sz="2800" dirty="0">
              <a:solidFill>
                <a:srgbClr val="FF0000"/>
              </a:solidFill>
            </a:endParaRPr>
          </a:p>
        </p:txBody>
      </p:sp>
      <p:sp>
        <p:nvSpPr>
          <p:cNvPr id="3" name="عنصر نائب للمحتوى 2"/>
          <p:cNvSpPr>
            <a:spLocks noGrp="1"/>
          </p:cNvSpPr>
          <p:nvPr>
            <p:ph idx="1"/>
          </p:nvPr>
        </p:nvSpPr>
        <p:spPr/>
        <p:txBody>
          <a:bodyPr/>
          <a:lstStyle/>
          <a:p>
            <a:pPr>
              <a:lnSpc>
                <a:spcPct val="150000"/>
              </a:lnSpc>
              <a:buNone/>
            </a:pPr>
            <a:r>
              <a:rPr lang="en-US" dirty="0" smtClean="0"/>
              <a:t>1. Receive Input Data.</a:t>
            </a:r>
          </a:p>
          <a:p>
            <a:pPr>
              <a:lnSpc>
                <a:spcPct val="150000"/>
              </a:lnSpc>
              <a:buNone/>
            </a:pPr>
            <a:r>
              <a:rPr lang="en-US" dirty="0" smtClean="0"/>
              <a:t>2. Process Data.</a:t>
            </a:r>
          </a:p>
          <a:p>
            <a:pPr>
              <a:lnSpc>
                <a:spcPct val="150000"/>
              </a:lnSpc>
              <a:buNone/>
            </a:pPr>
            <a:r>
              <a:rPr lang="en-US" dirty="0" smtClean="0"/>
              <a:t>3. Produce Output. (Information which is meaningful data)</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000" b="1" dirty="0" smtClean="0">
                <a:solidFill>
                  <a:srgbClr val="FF0000"/>
                </a:solidFill>
              </a:rPr>
              <a:t>Computer System :-</a:t>
            </a:r>
            <a:r>
              <a:rPr lang="en-US" sz="3200" dirty="0" smtClean="0">
                <a:solidFill>
                  <a:srgbClr val="FF0000"/>
                </a:solidFill>
              </a:rPr>
              <a:t/>
            </a:r>
            <a:br>
              <a:rPr lang="en-US" sz="3200" dirty="0" smtClean="0">
                <a:solidFill>
                  <a:srgbClr val="FF0000"/>
                </a:solidFill>
              </a:rPr>
            </a:br>
            <a:endParaRPr lang="en-US" sz="3200" dirty="0">
              <a:solidFill>
                <a:srgbClr val="FF0000"/>
              </a:solidFill>
            </a:endParaRPr>
          </a:p>
        </p:txBody>
      </p:sp>
      <p:sp>
        <p:nvSpPr>
          <p:cNvPr id="3" name="عنصر نائب للمحتوى 2"/>
          <p:cNvSpPr>
            <a:spLocks noGrp="1"/>
          </p:cNvSpPr>
          <p:nvPr>
            <p:ph idx="1"/>
          </p:nvPr>
        </p:nvSpPr>
        <p:spPr/>
        <p:txBody>
          <a:bodyPr/>
          <a:lstStyle/>
          <a:p>
            <a:pPr algn="just">
              <a:buNone/>
            </a:pPr>
            <a:r>
              <a:rPr lang="en-US" sz="2800" b="1" dirty="0" smtClean="0"/>
              <a:t>The components of computer system are: -</a:t>
            </a:r>
          </a:p>
          <a:p>
            <a:pPr algn="just">
              <a:buNone/>
            </a:pPr>
            <a:r>
              <a:rPr lang="en-US" dirty="0" smtClean="0"/>
              <a:t>1. </a:t>
            </a:r>
            <a:r>
              <a:rPr lang="en-US" b="1" dirty="0" smtClean="0"/>
              <a:t>Hardware</a:t>
            </a:r>
            <a:r>
              <a:rPr lang="ar-IQ" dirty="0" smtClean="0"/>
              <a:t>:</a:t>
            </a:r>
            <a:r>
              <a:rPr lang="en-US" dirty="0" smtClean="0"/>
              <a:t>refers to physical part of computer such as (screen, mouse, keyboard, and system box).</a:t>
            </a:r>
          </a:p>
          <a:p>
            <a:pPr algn="just">
              <a:buNone/>
            </a:pPr>
            <a:r>
              <a:rPr lang="en-US" dirty="0" smtClean="0"/>
              <a:t>2. </a:t>
            </a:r>
            <a:r>
              <a:rPr lang="en-US" b="1" dirty="0" smtClean="0"/>
              <a:t>Software: </a:t>
            </a:r>
            <a:r>
              <a:rPr lang="en-US" dirty="0" smtClean="0"/>
              <a:t>A set of instructions that tell the computer what to do and how to do it, such as: Word processing, computer games, &amp; Graphics programs.</a:t>
            </a:r>
          </a:p>
          <a:p>
            <a:pPr algn="just">
              <a:buNone/>
            </a:pPr>
            <a:r>
              <a:rPr lang="en-US" dirty="0" smtClean="0"/>
              <a:t>3. </a:t>
            </a:r>
            <a:r>
              <a:rPr lang="en-US" b="1" dirty="0" smtClean="0"/>
              <a:t>Users</a:t>
            </a:r>
            <a:r>
              <a:rPr lang="ar-IQ" dirty="0" smtClean="0"/>
              <a:t>:</a:t>
            </a:r>
            <a:r>
              <a:rPr lang="en-US" dirty="0" smtClean="0"/>
              <a:t>A person who uses the software on the              computer to do some tasks.   </a:t>
            </a:r>
          </a:p>
          <a:p>
            <a:pPr algn="just">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information technology </a:t>
            </a:r>
            <a:endParaRPr lang="en-US" dirty="0">
              <a:solidFill>
                <a:srgbClr val="FF0000"/>
              </a:solidFill>
            </a:endParaRPr>
          </a:p>
        </p:txBody>
      </p:sp>
      <p:pic>
        <p:nvPicPr>
          <p:cNvPr id="4" name="عنصر نائب للمحتوى 3" descr="Related image"/>
          <p:cNvPicPr>
            <a:picLocks noGrp="1"/>
          </p:cNvPicPr>
          <p:nvPr>
            <p:ph idx="1"/>
          </p:nvPr>
        </p:nvPicPr>
        <p:blipFill>
          <a:blip r:embed="rId2"/>
          <a:srcRect/>
          <a:stretch>
            <a:fillRect/>
          </a:stretch>
        </p:blipFill>
        <p:spPr bwMode="auto">
          <a:xfrm>
            <a:off x="5072066" y="3857628"/>
            <a:ext cx="3500462" cy="2428892"/>
          </a:xfrm>
          <a:prstGeom prst="rect">
            <a:avLst/>
          </a:prstGeom>
          <a:noFill/>
          <a:ln w="9525">
            <a:noFill/>
            <a:miter lim="800000"/>
            <a:headEnd/>
            <a:tailEnd/>
          </a:ln>
        </p:spPr>
      </p:pic>
      <p:sp>
        <p:nvSpPr>
          <p:cNvPr id="14337" name="Rectangle 1"/>
          <p:cNvSpPr>
            <a:spLocks noChangeArrowheads="1"/>
          </p:cNvSpPr>
          <p:nvPr/>
        </p:nvSpPr>
        <p:spPr bwMode="auto">
          <a:xfrm>
            <a:off x="357158" y="1928802"/>
            <a:ext cx="807249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179388" algn="just" rtl="0" fontAlgn="base">
              <a:spcBef>
                <a:spcPct val="0"/>
              </a:spcBef>
              <a:spcAft>
                <a:spcPct val="0"/>
              </a:spcAf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Information technology (IT) </a:t>
            </a:r>
            <a:r>
              <a:rPr lang="en-US" sz="2800" dirty="0" smtClean="0">
                <a:latin typeface="Times New Roman" pitchFamily="18" charset="0"/>
                <a:ea typeface="Times New Roman" pitchFamily="18" charset="0"/>
                <a:cs typeface="Times New Roman" pitchFamily="18" charset="0"/>
              </a:rPr>
              <a:t>A set of tools that are used to: Receive process, store, print and transmit</a:t>
            </a:r>
          </a:p>
          <a:p>
            <a:pPr lvl="0" indent="179388" algn="just" rtl="0" fontAlgn="base">
              <a:spcBef>
                <a:spcPct val="0"/>
              </a:spcBef>
              <a:spcAft>
                <a:spcPct val="0"/>
              </a:spcAft>
            </a:pPr>
            <a:r>
              <a:rPr lang="en-US" sz="2800" dirty="0" smtClean="0">
                <a:latin typeface="Times New Roman" pitchFamily="18" charset="0"/>
                <a:ea typeface="Times New Roman" pitchFamily="18" charset="0"/>
                <a:cs typeface="Times New Roman" pitchFamily="18" charset="0"/>
              </a:rPr>
              <a:t>information in an electrical form through computers. </a:t>
            </a:r>
            <a:r>
              <a:rPr lang="en-US" sz="2800" dirty="0" err="1" smtClean="0">
                <a:latin typeface="Times New Roman" pitchFamily="18" charset="0"/>
                <a:ea typeface="Times New Roman" pitchFamily="18" charset="0"/>
                <a:cs typeface="Times New Roman" pitchFamily="18" charset="0"/>
              </a:rPr>
              <a:t>like:text</a:t>
            </a:r>
            <a:r>
              <a:rPr lang="en-US" sz="2800" dirty="0" smtClean="0">
                <a:latin typeface="Times New Roman" pitchFamily="18" charset="0"/>
                <a:ea typeface="Times New Roman" pitchFamily="18" charset="0"/>
                <a:cs typeface="Times New Roman" pitchFamily="18" charset="0"/>
              </a:rPr>
              <a:t>, sound, picture or video.</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Types of Computers</a:t>
            </a:r>
            <a:endParaRPr lang="en-US" dirty="0">
              <a:solidFill>
                <a:srgbClr val="FF0000"/>
              </a:solidFill>
            </a:endParaRPr>
          </a:p>
        </p:txBody>
      </p:sp>
      <p:sp>
        <p:nvSpPr>
          <p:cNvPr id="3" name="عنصر نائب للمحتوى 2"/>
          <p:cNvSpPr>
            <a:spLocks noGrp="1"/>
          </p:cNvSpPr>
          <p:nvPr>
            <p:ph idx="1"/>
          </p:nvPr>
        </p:nvSpPr>
        <p:spPr/>
        <p:txBody>
          <a:bodyPr/>
          <a:lstStyle/>
          <a:p>
            <a:pPr>
              <a:buNone/>
            </a:pPr>
            <a:r>
              <a:rPr lang="en-US" b="1" dirty="0" smtClean="0"/>
              <a:t>The four basic types of computers are as under:</a:t>
            </a:r>
            <a:endParaRPr lang="en-US" dirty="0" smtClean="0"/>
          </a:p>
          <a:p>
            <a:pPr>
              <a:buNone/>
            </a:pPr>
            <a:r>
              <a:rPr lang="en-US" dirty="0" smtClean="0"/>
              <a:t>1.Supercomputer</a:t>
            </a:r>
          </a:p>
          <a:p>
            <a:pPr>
              <a:buNone/>
            </a:pPr>
            <a:r>
              <a:rPr lang="en-US" dirty="0" smtClean="0"/>
              <a:t>2.Mainframe Computer</a:t>
            </a:r>
          </a:p>
          <a:p>
            <a:pPr>
              <a:buNone/>
            </a:pPr>
            <a:r>
              <a:rPr lang="en-US" dirty="0" smtClean="0"/>
              <a:t>3.Minicomputer</a:t>
            </a:r>
          </a:p>
          <a:p>
            <a:pPr>
              <a:buNone/>
            </a:pPr>
            <a:r>
              <a:rPr lang="en-US" dirty="0" smtClean="0"/>
              <a:t>4.Microcomputer</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4000" b="1" dirty="0" smtClean="0">
                <a:solidFill>
                  <a:srgbClr val="FF0000"/>
                </a:solidFill>
              </a:rPr>
              <a:t>1. Super Computer</a:t>
            </a:r>
            <a:r>
              <a:rPr lang="en-US" sz="4000" dirty="0" smtClean="0">
                <a:solidFill>
                  <a:srgbClr val="FF0000"/>
                </a:solidFill>
              </a:rPr>
              <a:t/>
            </a:r>
            <a:br>
              <a:rPr lang="en-US" sz="4000" dirty="0" smtClean="0">
                <a:solidFill>
                  <a:srgbClr val="FF0000"/>
                </a:solidFill>
              </a:rPr>
            </a:br>
            <a:endParaRPr lang="en-US" sz="4000" dirty="0">
              <a:solidFill>
                <a:srgbClr val="FF0000"/>
              </a:solidFill>
            </a:endParaRPr>
          </a:p>
        </p:txBody>
      </p:sp>
      <p:pic>
        <p:nvPicPr>
          <p:cNvPr id="4" name="عنصر نائب للمحتوى 3"/>
          <p:cNvPicPr>
            <a:picLocks noGrp="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272229" y="1935163"/>
            <a:ext cx="6599542" cy="438943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vert="horz" lIns="0" rIns="0" bIns="0" anchor="b">
            <a:noAutofit/>
          </a:bodyPr>
          <a:lstStyle/>
          <a:p>
            <a:r>
              <a:rPr lang="en-US" sz="4000" b="1" dirty="0" smtClean="0">
                <a:solidFill>
                  <a:srgbClr val="FF0000"/>
                </a:solidFill>
              </a:rPr>
              <a:t>2. Mainframe Computer</a:t>
            </a:r>
            <a:br>
              <a:rPr lang="en-US" sz="4000" b="1" dirty="0" smtClean="0">
                <a:solidFill>
                  <a:srgbClr val="FF0000"/>
                </a:solidFill>
              </a:rPr>
            </a:br>
            <a:endParaRPr lang="en-US" sz="4000" b="1" dirty="0">
              <a:solidFill>
                <a:srgbClr val="FF0000"/>
              </a:solidFill>
            </a:endParaRPr>
          </a:p>
        </p:txBody>
      </p:sp>
      <p:pic>
        <p:nvPicPr>
          <p:cNvPr id="4" name="عنصر نائب للمحتوى 3"/>
          <p:cNvPicPr>
            <a:picLocks noGrp="1"/>
          </p:cNvPicPr>
          <p:nvPr>
            <p:ph idx="1"/>
          </p:nvPr>
        </p:nvPicPr>
        <p:blipFill>
          <a:blip r:embed="rId2"/>
          <a:srcRect/>
          <a:stretch>
            <a:fillRect/>
          </a:stretch>
        </p:blipFill>
        <p:spPr bwMode="auto">
          <a:xfrm>
            <a:off x="1494903" y="1864238"/>
            <a:ext cx="5577427" cy="356502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14356"/>
            <a:ext cx="8229600" cy="1143000"/>
          </a:xfrm>
        </p:spPr>
        <p:txBody>
          <a:bodyPr vert="horz" lIns="0" rIns="0" bIns="0" anchor="b">
            <a:noAutofit/>
          </a:bodyPr>
          <a:lstStyle/>
          <a:p>
            <a:r>
              <a:rPr lang="en-US" sz="4000" b="1" dirty="0" smtClean="0">
                <a:solidFill>
                  <a:srgbClr val="FF0000"/>
                </a:solidFill>
              </a:rPr>
              <a:t>3. Minicomputer  </a:t>
            </a:r>
            <a:r>
              <a:rPr lang="en-US" sz="3600" b="1" dirty="0" smtClean="0">
                <a:solidFill>
                  <a:srgbClr val="FF0000"/>
                </a:solidFill>
              </a:rPr>
              <a:t>:(Midrange computers)</a:t>
            </a:r>
            <a:br>
              <a:rPr lang="en-US" sz="3600" b="1" dirty="0" smtClean="0">
                <a:solidFill>
                  <a:srgbClr val="FF0000"/>
                </a:solidFill>
              </a:rPr>
            </a:br>
            <a:r>
              <a:rPr lang="en-US" sz="3600" b="1" dirty="0" smtClean="0">
                <a:solidFill>
                  <a:srgbClr val="FF0000"/>
                </a:solidFill>
              </a:rPr>
              <a:t> </a:t>
            </a:r>
            <a:endParaRPr lang="en-US" sz="3600" b="1" dirty="0">
              <a:solidFill>
                <a:srgbClr val="FF0000"/>
              </a:solidFill>
            </a:endParaRPr>
          </a:p>
        </p:txBody>
      </p:sp>
      <p:sp>
        <p:nvSpPr>
          <p:cNvPr id="5" name="عنصر نائب للمحتوى 4"/>
          <p:cNvSpPr>
            <a:spLocks noGrp="1"/>
          </p:cNvSpPr>
          <p:nvPr>
            <p:ph idx="1"/>
          </p:nvPr>
        </p:nvSpPr>
        <p:spPr/>
        <p:txBody>
          <a:bodyPr/>
          <a:lstStyle/>
          <a:p>
            <a:endParaRPr lang="en-US"/>
          </a:p>
        </p:txBody>
      </p:sp>
      <p:pic>
        <p:nvPicPr>
          <p:cNvPr id="6" name="صورة 5" descr="Image result for minicomputer"/>
          <p:cNvPicPr/>
          <p:nvPr/>
        </p:nvPicPr>
        <p:blipFill>
          <a:blip r:embed="rId2"/>
          <a:srcRect/>
          <a:stretch>
            <a:fillRect/>
          </a:stretch>
        </p:blipFill>
        <p:spPr bwMode="auto">
          <a:xfrm>
            <a:off x="500034" y="2000240"/>
            <a:ext cx="8072494" cy="4214841"/>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vert="horz" lIns="0" rIns="0" bIns="0" anchor="b">
            <a:noAutofit/>
          </a:bodyPr>
          <a:lstStyle/>
          <a:p>
            <a:r>
              <a:rPr lang="en-US" sz="4000" b="1" dirty="0" smtClean="0">
                <a:solidFill>
                  <a:srgbClr val="FF0000"/>
                </a:solidFill>
              </a:rPr>
              <a:t>4. Microcomputer</a:t>
            </a:r>
            <a:br>
              <a:rPr lang="en-US" sz="4000" b="1" dirty="0" smtClean="0">
                <a:solidFill>
                  <a:srgbClr val="FF0000"/>
                </a:solidFill>
              </a:rPr>
            </a:br>
            <a:endParaRPr lang="en-US" sz="4000" b="1" dirty="0">
              <a:solidFill>
                <a:srgbClr val="FF0000"/>
              </a:solidFill>
            </a:endParaRPr>
          </a:p>
        </p:txBody>
      </p:sp>
      <p:pic>
        <p:nvPicPr>
          <p:cNvPr id="4" name="عنصر نائب للمحتوى 3"/>
          <p:cNvPicPr>
            <a:picLocks noGrp="1"/>
          </p:cNvPicPr>
          <p:nvPr>
            <p:ph idx="1"/>
          </p:nvPr>
        </p:nvPicPr>
        <p:blipFill>
          <a:blip r:embed="rId2"/>
          <a:srcRect/>
          <a:stretch>
            <a:fillRect/>
          </a:stretch>
        </p:blipFill>
        <p:spPr bwMode="auto">
          <a:xfrm>
            <a:off x="1714480" y="1785926"/>
            <a:ext cx="5643602" cy="4143404"/>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229</TotalTime>
  <Words>488</Words>
  <Application>Microsoft Office PowerPoint</Application>
  <PresentationFormat>عرض على الشاشة (3:4)‏</PresentationFormat>
  <Paragraphs>51</Paragraphs>
  <Slides>17</Slides>
  <Notes>0</Notes>
  <HiddenSlides>0</HiddenSlides>
  <MMClips>0</MMClips>
  <ScaleCrop>false</ScaleCrop>
  <HeadingPairs>
    <vt:vector size="4" baseType="variant">
      <vt:variant>
        <vt:lpstr>سمة</vt:lpstr>
      </vt:variant>
      <vt:variant>
        <vt:i4>1</vt:i4>
      </vt:variant>
      <vt:variant>
        <vt:lpstr>عناوين الشرائح</vt:lpstr>
      </vt:variant>
      <vt:variant>
        <vt:i4>17</vt:i4>
      </vt:variant>
    </vt:vector>
  </HeadingPairs>
  <TitlesOfParts>
    <vt:vector size="18" baseType="lpstr">
      <vt:lpstr>تدفق</vt:lpstr>
      <vt:lpstr>Chapter 1</vt:lpstr>
      <vt:lpstr> Computer Perform Three Mean Operations: - </vt:lpstr>
      <vt:lpstr>Computer System :- </vt:lpstr>
      <vt:lpstr>information technology </vt:lpstr>
      <vt:lpstr>Types of Computers</vt:lpstr>
      <vt:lpstr>1. Super Computer </vt:lpstr>
      <vt:lpstr>2. Mainframe Computer </vt:lpstr>
      <vt:lpstr>3. Minicomputer  :(Midrange computers)  </vt:lpstr>
      <vt:lpstr>4. Microcomputer </vt:lpstr>
      <vt:lpstr> Major Parts of the Computer</vt:lpstr>
      <vt:lpstr>1-Motherboard</vt:lpstr>
      <vt:lpstr>2-CPU(central processing unit)</vt:lpstr>
      <vt:lpstr>3-RAM(Random-access memory)</vt:lpstr>
      <vt:lpstr>4-Hard Drive</vt:lpstr>
      <vt:lpstr>5-Optical Drive or CD Drive</vt:lpstr>
      <vt:lpstr>6-Video Card</vt:lpstr>
      <vt:lpstr>7-Power Supply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A_J_J</dc:creator>
  <cp:lastModifiedBy>A_A_J</cp:lastModifiedBy>
  <cp:revision>33</cp:revision>
  <dcterms:created xsi:type="dcterms:W3CDTF">2017-11-01T14:54:31Z</dcterms:created>
  <dcterms:modified xsi:type="dcterms:W3CDTF">2018-11-05T05:34:43Z</dcterms:modified>
</cp:coreProperties>
</file>